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slideLayouts/slideLayout28.xml" ContentType="application/vnd.openxmlformats-officedocument.presentationml.slideLayout+xml"/>
  <Override PartName="/ppt/theme/theme6.xml" ContentType="application/vnd.openxmlformats-officedocument.theme+xml"/>
  <Override PartName="/ppt/slideLayouts/slideLayout2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17"/>
  </p:notesMasterIdLst>
  <p:handoutMasterIdLst>
    <p:handoutMasterId r:id="rId18"/>
  </p:handoutMasterIdLst>
  <p:sldIdLst>
    <p:sldId id="603" r:id="rId8"/>
    <p:sldId id="2618" r:id="rId9"/>
    <p:sldId id="2658" r:id="rId10"/>
    <p:sldId id="2607" r:id="rId11"/>
    <p:sldId id="2688" r:id="rId12"/>
    <p:sldId id="2669" r:id="rId13"/>
    <p:sldId id="2690" r:id="rId14"/>
    <p:sldId id="582" r:id="rId15"/>
    <p:sldId id="2616" r:id="rId16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2D050"/>
    <a:srgbClr val="0432FF"/>
    <a:srgbClr val="0096FF"/>
    <a:srgbClr val="1D1D1A"/>
    <a:srgbClr val="F2F2F2"/>
    <a:srgbClr val="4F81BD"/>
    <a:srgbClr val="E2F9D0"/>
    <a:srgbClr val="221815"/>
    <a:srgbClr val="91A2BF"/>
    <a:srgbClr val="66B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15" autoAdjust="0"/>
    <p:restoredTop sz="96291" autoAdjust="0"/>
  </p:normalViewPr>
  <p:slideViewPr>
    <p:cSldViewPr snapToGrid="0" snapToObjects="1">
      <p:cViewPr varScale="1">
        <p:scale>
          <a:sx n="124" d="100"/>
          <a:sy n="124" d="100"/>
        </p:scale>
        <p:origin x="23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9/17/24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9/17/24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8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2024/9/17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blog/lbourdois/get-on-the-ssm-train" TargetMode="External"/><Relationship Id="rId7" Type="http://schemas.openxmlformats.org/officeDocument/2006/relationships/hyperlink" Target="https://readit.plus/a/mo3u2/a-visual-guide-to-mamba-and-state" TargetMode="External"/><Relationship Id="rId2" Type="http://schemas.openxmlformats.org/officeDocument/2006/relationships/hyperlink" Target="https://srush.github.io/annotated-s4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state-spaces/mamba?tab=readme-ov-file" TargetMode="External"/><Relationship Id="rId5" Type="http://schemas.openxmlformats.org/officeDocument/2006/relationships/hyperlink" Target="https://arxiv.org/abs/2405.21060" TargetMode="External"/><Relationship Id="rId4" Type="http://schemas.openxmlformats.org/officeDocument/2006/relationships/hyperlink" Target="https://en.wikipedia.org/wiki/State-space_representati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C3310400-FC7E-A349-8FE5-569EB22F8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014787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7254" y="4448874"/>
            <a:ext cx="194421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486280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1112853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大模型算法</a:t>
            </a:r>
            <a:endParaRPr lang="zh-CN" altLang="en-US" sz="66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6" y="2153972"/>
            <a:ext cx="11171138" cy="200296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en-US" altLang="zh-CN" sz="9600" kern="0" dirty="0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S4</a:t>
            </a:r>
            <a:r>
              <a:rPr lang="zh-CN" altLang="en-US" sz="9600" kern="0" dirty="0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结构化状态空间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Huawei Sans" panose="020C0503030203020204" pitchFamily="34" charset="0"/>
              </a:rPr>
              <a:t>Mamba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19EE242-181E-0680-0CD0-FD031FE3D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91" y="1217258"/>
            <a:ext cx="10650380" cy="508232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8C7EA79-CB98-6E93-08DE-10F00E04C035}"/>
              </a:ext>
            </a:extLst>
          </p:cNvPr>
          <p:cNvSpPr/>
          <p:nvPr/>
        </p:nvSpPr>
        <p:spPr>
          <a:xfrm>
            <a:off x="3921417" y="2789205"/>
            <a:ext cx="7256866" cy="1998552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0062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Huawei Sans" panose="020C0503030203020204" pitchFamily="34" charset="0"/>
              </a:rPr>
              <a:t>本节内容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8393B2C-B405-D05E-BACE-2FEBA54F1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200000"/>
              </a:lnSpc>
            </a:pPr>
            <a:r>
              <a:rPr lang="en-US" altLang="zh-CN" sz="2800" dirty="0"/>
              <a:t>XXX</a:t>
            </a:r>
          </a:p>
        </p:txBody>
      </p:sp>
    </p:spTree>
    <p:extLst>
      <p:ext uri="{BB962C8B-B14F-4D97-AF65-F5344CB8AC3E}">
        <p14:creationId xmlns:p14="http://schemas.microsoft.com/office/powerpoint/2010/main" val="2609687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3">
            <a:extLst>
              <a:ext uri="{FF2B5EF4-FFF2-40B4-BE49-F238E27FC236}">
                <a16:creationId xmlns:a16="http://schemas.microsoft.com/office/drawing/2014/main" id="{3DF67D41-A790-925A-E77D-35F1B37F53DF}"/>
              </a:ext>
            </a:extLst>
          </p:cNvPr>
          <p:cNvSpPr txBox="1">
            <a:spLocks/>
          </p:cNvSpPr>
          <p:nvPr/>
        </p:nvSpPr>
        <p:spPr>
          <a:xfrm>
            <a:off x="481757" y="1910080"/>
            <a:ext cx="11161240" cy="410044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3800" dirty="0"/>
              <a:t>连续 </a:t>
            </a:r>
            <a:r>
              <a:rPr lang="en-US" altLang="zh-CN" sz="13800" dirty="0"/>
              <a:t>to</a:t>
            </a:r>
            <a:r>
              <a:rPr lang="zh-CN" altLang="en-US" sz="13800" dirty="0"/>
              <a:t> 离散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9B7EE8-7E31-0E6B-AA30-C7AF446E9879}"/>
              </a:ext>
            </a:extLst>
          </p:cNvPr>
          <p:cNvSpPr txBox="1"/>
          <p:nvPr/>
        </p:nvSpPr>
        <p:spPr>
          <a:xfrm>
            <a:off x="553766" y="347617"/>
            <a:ext cx="3886154" cy="37702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39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239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1204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DC24C85-ADF9-39C1-C43B-C25501378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 Structured State Space for Sequences (S4)</a:t>
            </a:r>
            <a:r>
              <a:rPr lang="zh-CN" altLang="en-US" dirty="0"/>
              <a:t> 组成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C37C08D-261F-34CC-39E4-CFAF7F9077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 algn="l">
              <a:buFont typeface="+mj-lt"/>
              <a:buAutoNum type="arabicPeriod"/>
            </a:pPr>
            <a:r>
              <a:rPr lang="en" altLang="zh-CN" dirty="0"/>
              <a:t>State Space Models </a:t>
            </a:r>
            <a:r>
              <a:rPr lang="zh-CN" altLang="en-US" dirty="0"/>
              <a:t>状态空间模型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" altLang="zh-CN" dirty="0" err="1"/>
              <a:t>HiPPO</a:t>
            </a:r>
            <a:r>
              <a:rPr lang="en" altLang="zh-CN" dirty="0"/>
              <a:t> for handling long-range dependencies</a:t>
            </a:r>
            <a:r>
              <a:rPr lang="zh-CN" altLang="en-US" dirty="0"/>
              <a:t>，处理长距离依赖关系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" altLang="zh-CN" dirty="0"/>
              <a:t>Discretization for creating recurrent and convolution representations</a:t>
            </a:r>
            <a:r>
              <a:rPr lang="zh-CN" altLang="en-US" dirty="0"/>
              <a:t>，离散化创建 </a:t>
            </a:r>
            <a:r>
              <a:rPr lang="en-US" altLang="zh-CN" dirty="0"/>
              <a:t>RNN</a:t>
            </a:r>
            <a:r>
              <a:rPr lang="zh-CN" altLang="en-US" dirty="0"/>
              <a:t> 表示</a:t>
            </a:r>
          </a:p>
        </p:txBody>
      </p:sp>
    </p:spTree>
    <p:extLst>
      <p:ext uri="{BB962C8B-B14F-4D97-AF65-F5344CB8AC3E}">
        <p14:creationId xmlns:p14="http://schemas.microsoft.com/office/powerpoint/2010/main" val="409159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3">
            <a:extLst>
              <a:ext uri="{FF2B5EF4-FFF2-40B4-BE49-F238E27FC236}">
                <a16:creationId xmlns:a16="http://schemas.microsoft.com/office/drawing/2014/main" id="{3DF67D41-A790-925A-E77D-35F1B37F53DF}"/>
              </a:ext>
            </a:extLst>
          </p:cNvPr>
          <p:cNvSpPr txBox="1">
            <a:spLocks/>
          </p:cNvSpPr>
          <p:nvPr/>
        </p:nvSpPr>
        <p:spPr>
          <a:xfrm>
            <a:off x="481757" y="1910080"/>
            <a:ext cx="11161240" cy="410044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13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小结与思考</a:t>
            </a:r>
            <a:endParaRPr lang="en-US" altLang="zh-CN" sz="13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9B7EE8-7E31-0E6B-AA30-C7AF446E9879}"/>
              </a:ext>
            </a:extLst>
          </p:cNvPr>
          <p:cNvSpPr txBox="1"/>
          <p:nvPr/>
        </p:nvSpPr>
        <p:spPr>
          <a:xfrm>
            <a:off x="553766" y="347617"/>
            <a:ext cx="3886154" cy="37702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39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05</a:t>
            </a:r>
            <a:endParaRPr kumimoji="1" lang="zh-CN" altLang="en-US" sz="239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6886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Huawei Sans" panose="020C0503030203020204" pitchFamily="34" charset="0"/>
              </a:rPr>
              <a:t>Mamba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19EE242-181E-0680-0CD0-FD031FE3D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91" y="1217258"/>
            <a:ext cx="10650380" cy="508232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8C7EA79-CB98-6E93-08DE-10F00E04C035}"/>
              </a:ext>
            </a:extLst>
          </p:cNvPr>
          <p:cNvSpPr/>
          <p:nvPr/>
        </p:nvSpPr>
        <p:spPr>
          <a:xfrm>
            <a:off x="3921417" y="2789205"/>
            <a:ext cx="7256866" cy="1998552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2298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AF9DC2CC-653D-8285-2EB4-22C7CF58A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r>
              <a:rPr lang="zh-CN" altLang="en-US" dirty="0"/>
              <a:t> 参考</a:t>
            </a:r>
            <a:r>
              <a:rPr lang="en-US" altLang="zh-CN" dirty="0"/>
              <a:t>&amp;</a:t>
            </a:r>
            <a:r>
              <a:rPr lang="zh-CN" altLang="en-US" dirty="0"/>
              <a:t>引用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A6F168E-A39D-FEB8-083F-AF4A557739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sz="1400" dirty="0">
                <a:hlinkClick r:id="rId2"/>
              </a:rPr>
              <a:t>https://srush.github.io/annotated-s4/</a:t>
            </a:r>
            <a:endParaRPr lang="en" altLang="zh-CN" sz="1400" dirty="0"/>
          </a:p>
          <a:p>
            <a:r>
              <a:rPr lang="en" altLang="zh-CN" sz="1400" dirty="0">
                <a:hlinkClick r:id="rId3"/>
              </a:rPr>
              <a:t>https://huggingface.co/blog/lbourdois/get-on-the-ssm-train</a:t>
            </a:r>
            <a:endParaRPr lang="en" altLang="zh-CN" sz="1400" dirty="0"/>
          </a:p>
          <a:p>
            <a:r>
              <a:rPr lang="en" altLang="zh-CN" sz="1400" dirty="0">
                <a:hlinkClick r:id="rId4"/>
              </a:rPr>
              <a:t>https://en.wikipedia.org/wiki/State-space_representation</a:t>
            </a:r>
            <a:endParaRPr lang="en" altLang="zh-CN" sz="1400" dirty="0"/>
          </a:p>
          <a:p>
            <a:r>
              <a:rPr lang="en" altLang="zh-CN" sz="1400" dirty="0">
                <a:hlinkClick r:id="rId5"/>
              </a:rPr>
              <a:t>https://arxiv.org/abs/2405.21060</a:t>
            </a:r>
            <a:endParaRPr lang="en" altLang="zh-CN" sz="1400" dirty="0"/>
          </a:p>
          <a:p>
            <a:r>
              <a:rPr lang="en" altLang="zh-CN" sz="1400" dirty="0">
                <a:hlinkClick r:id="rId6"/>
              </a:rPr>
              <a:t>https://github.com/state-spaces/mamba?tab=readme-ov-file</a:t>
            </a:r>
            <a:endParaRPr lang="en" altLang="zh-CN" sz="1400" dirty="0"/>
          </a:p>
          <a:p>
            <a:r>
              <a:rPr lang="en" altLang="zh-CN" sz="1400" dirty="0">
                <a:hlinkClick r:id="rId7"/>
              </a:rPr>
              <a:t>https://readit.plus/a/mo3u2/a-visual-guide-to-mamba-and-state</a:t>
            </a:r>
            <a:endParaRPr lang="en" altLang="zh-CN" sz="1400" dirty="0"/>
          </a:p>
          <a:p>
            <a:endParaRPr lang="en" altLang="zh-CN" sz="1400" dirty="0"/>
          </a:p>
          <a:p>
            <a:endParaRPr lang="en" altLang="zh-CN" sz="1400" dirty="0"/>
          </a:p>
          <a:p>
            <a:endParaRPr lang="en" altLang="zh-CN" sz="1400" dirty="0"/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1225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37604</TotalTime>
  <Words>138</Words>
  <Application>Microsoft Macintosh PowerPoint</Application>
  <PresentationFormat>自定义</PresentationFormat>
  <Paragraphs>25</Paragraphs>
  <Slides>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9</vt:i4>
      </vt:variant>
    </vt:vector>
  </HeadingPairs>
  <TitlesOfParts>
    <vt:vector size="26" baseType="lpstr">
      <vt:lpstr>Microsoft YaHei</vt:lpstr>
      <vt:lpstr>Microsoft YaHei</vt:lpstr>
      <vt:lpstr>ACGN-MiaoGB-Flash</vt:lpstr>
      <vt:lpstr>Huawei Sans</vt:lpstr>
      <vt:lpstr>PingFang SC Semibold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Mamba</vt:lpstr>
      <vt:lpstr>本节内容</vt:lpstr>
      <vt:lpstr>PowerPoint 演示文稿</vt:lpstr>
      <vt:lpstr> Structured State Space for Sequences (S4) 组成</vt:lpstr>
      <vt:lpstr>PowerPoint 演示文稿</vt:lpstr>
      <vt:lpstr>Mamba</vt:lpstr>
      <vt:lpstr>PowerPoint 演示文稿</vt:lpstr>
      <vt:lpstr>Reference 参考&amp;引用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11001</cp:revision>
  <cp:lastPrinted>2023-09-08T09:14:01Z</cp:lastPrinted>
  <dcterms:created xsi:type="dcterms:W3CDTF">2020-08-28T08:44:19Z</dcterms:created>
  <dcterms:modified xsi:type="dcterms:W3CDTF">2024-09-17T05:09:28Z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